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p:regular r:id="rId18"/>
      <p:bold r:id="rId19"/>
      <p:italic r:id="rId20"/>
      <p:boldItalic r:id="rId21"/>
    </p:embeddedFont>
    <p:embeddedFont>
      <p:font typeface="Work Sans Medium"/>
      <p:regular r:id="rId22"/>
      <p:bold r:id="rId23"/>
      <p:italic r:id="rId24"/>
      <p:boldItalic r:id="rId25"/>
    </p:embeddedFont>
    <p:embeddedFont>
      <p:font typeface="Work Sans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Op6/9/8+SHm1SWhEIN5BUaV/w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WorkSansMedium-regular.fntdata"/><Relationship Id="rId21" Type="http://schemas.openxmlformats.org/officeDocument/2006/relationships/font" Target="fonts/Roboto-boldItalic.fntdata"/><Relationship Id="rId24" Type="http://schemas.openxmlformats.org/officeDocument/2006/relationships/font" Target="fonts/WorkSansMedium-italic.fntdata"/><Relationship Id="rId23" Type="http://schemas.openxmlformats.org/officeDocument/2006/relationships/font" Target="fonts/Work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regular.fntdata"/><Relationship Id="rId25" Type="http://schemas.openxmlformats.org/officeDocument/2006/relationships/font" Target="fonts/WorkSansMedium-boldItalic.fntdata"/><Relationship Id="rId28" Type="http://schemas.openxmlformats.org/officeDocument/2006/relationships/font" Target="fonts/WorkSansLight-italic.fntdata"/><Relationship Id="rId27" Type="http://schemas.openxmlformats.org/officeDocument/2006/relationships/font" Target="fonts/WorkSans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1a877bdc2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9" name="Google Shape;199;g211a877bdc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1a877bdc2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0" name="Google Shape;210;g211a877bdc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1a877bdc2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2" name="Google Shape;222;g211a877bdc2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32" name="Google Shape;2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21af308ca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6" name="Google Shape;146;g2121af308c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53273d2e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0" name="Google Shape;160;g2153273d2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e16186eda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8" name="Google Shape;188;g20e16186ed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drive.google.com/file/d/170ULCyxej3P8GzU7kcklq6Aks-b6lLPB/view?usp=sharing" TargetMode="External"/><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file/d/1L-DBOJuUn8UJJTK_eD0FkgBcHkcIlUFu/view?usp=sharing" TargetMode="External"/><Relationship Id="rId4" Type="http://schemas.openxmlformats.org/officeDocument/2006/relationships/image" Target="../media/image1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F_GydDsnTiXZILaCSoMVRryxSXxJbBpt/view?usp=drive_link" TargetMode="External"/><Relationship Id="rId4" Type="http://schemas.openxmlformats.org/officeDocument/2006/relationships/image" Target="../media/image15.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s://docs.google.com/document/d/11Flwmae-nQW0c7K9cThxzNqigxdeGLNu/edit?usp=drive_link&amp;ouid=101331164028916143387&amp;rtpof=true&amp;sd=tru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hyperlink" Target="https://docs.google.com/spreadsheets/d/14JvNxL_u5KZ7wd0fsfzFWWHThs1SR3V1/edit?usp=sharing&amp;ouid=103900914982616123109&amp;rtpof=true&amp;sd=true" TargetMode="External"/><Relationship Id="rId6" Type="http://schemas.openxmlformats.org/officeDocument/2006/relationships/hyperlink" Target="https://drive.google.com/file/d/1pxIhO3NnFI93t8J9C656-vgHlRt-_Yqn/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drive.google.com/file/d/1krpMSwygsKp38YTP_aXT2W-73kr502UG/view?usp=sharing" TargetMode="External"/><Relationship Id="rId5" Type="http://schemas.openxmlformats.org/officeDocument/2006/relationships/hyperlink" Target="https://drive.google.com/file/d/1krpMSwygsKp38YTP_aXT2W-73kr502UG/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0iYHKXwFci_mk-psOcOwdIQeWiFt_wSY/edit?gid=1907465533#gid=1907465533" TargetMode="External"/><Relationship Id="rId4" Type="http://schemas.openxmlformats.org/officeDocument/2006/relationships/image" Target="../media/image2.png"/><Relationship Id="rId5" Type="http://schemas.openxmlformats.org/officeDocument/2006/relationships/hyperlink" Target="https://docs.google.com/spreadsheets/d/1AKOezBZlmcBwdiy2oz4ubk76ByNyw4XX/edit?usp=sharing&amp;ouid=103900914982616123109&amp;rtpof=true&amp;sd=tru" TargetMode="External"/><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file/d/1fDIAhNLGjMQ38_xwIUkqFMEkhQH4Yklj/view?usp=sharing" TargetMode="External"/><Relationship Id="rId4" Type="http://schemas.openxmlformats.org/officeDocument/2006/relationships/image" Target="../media/image1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drive.google.com/file/d/1jZsYaPIsjCLLS8hVLi7Fdp64hTpcAJe6/view?usp=sharing" TargetMode="External"/><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docs.google.com/spreadsheets/d/1dVIsZd66XNZYIEBOF9rEpgU4e08cww5hm4p0QSvwcUE/edit?usp=sharing" TargetMode="External"/><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7" t="-100000"/>
          <a:stretch/>
        </p:blipFill>
        <p:spPr>
          <a:xfrm>
            <a:off x="300470" y="206391"/>
            <a:ext cx="11891530" cy="1480366"/>
          </a:xfrm>
          <a:prstGeom prst="rect">
            <a:avLst/>
          </a:prstGeom>
          <a:noFill/>
          <a:ln>
            <a:noFill/>
          </a:ln>
        </p:spPr>
      </p:pic>
      <p:pic>
        <p:nvPicPr>
          <p:cNvPr descr="Window" id="97" name="Google Shape;97;p1"/>
          <p:cNvPicPr preferRelativeResize="0"/>
          <p:nvPr/>
        </p:nvPicPr>
        <p:blipFill rotWithShape="1">
          <a:blip r:embed="rId4">
            <a:alphaModFix amt="20000"/>
          </a:blip>
          <a:srcRect b="0" l="0" r="0" t="0"/>
          <a:stretch/>
        </p:blipFill>
        <p:spPr>
          <a:xfrm>
            <a:off x="1931169" y="1777984"/>
            <a:ext cx="8895425" cy="4873626"/>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4110600" y="4077825"/>
            <a:ext cx="3970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
          <p:cNvPicPr preferRelativeResize="0"/>
          <p:nvPr/>
        </p:nvPicPr>
        <p:blipFill>
          <a:blip r:embed="rId5">
            <a:alphaModFix/>
          </a:blip>
          <a:stretch>
            <a:fillRect/>
          </a:stretch>
        </p:blipFill>
        <p:spPr>
          <a:xfrm>
            <a:off x="4139838" y="1566801"/>
            <a:ext cx="3912326" cy="3365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11a877bdc2_0_5"/>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accent6"/>
                </a:solidFill>
                <a:latin typeface="Calibri"/>
                <a:ea typeface="Calibri"/>
                <a:cs typeface="Calibri"/>
                <a:sym typeface="Calibri"/>
              </a:rPr>
              <a:t>Diccionario de datos</a:t>
            </a:r>
            <a:endParaRPr b="0" i="0" sz="2600" u="none" cap="none" strike="noStrike">
              <a:solidFill>
                <a:schemeClr val="accent6"/>
              </a:solidFill>
              <a:latin typeface="Calibri"/>
              <a:ea typeface="Calibri"/>
              <a:cs typeface="Calibri"/>
              <a:sym typeface="Calibri"/>
            </a:endParaRPr>
          </a:p>
        </p:txBody>
      </p:sp>
      <p:cxnSp>
        <p:nvCxnSpPr>
          <p:cNvPr id="202" name="Google Shape;202;g211a877bdc2_0_5"/>
          <p:cNvCxnSpPr>
            <a:stCxn id="201"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203" name="Google Shape;203;g211a877bdc2_0_5"/>
          <p:cNvSpPr txBox="1"/>
          <p:nvPr/>
        </p:nvSpPr>
        <p:spPr>
          <a:xfrm>
            <a:off x="86380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204" name="Google Shape;204;g211a877bdc2_0_5"/>
          <p:cNvSpPr txBox="1"/>
          <p:nvPr/>
        </p:nvSpPr>
        <p:spPr>
          <a:xfrm>
            <a:off x="284425" y="1982725"/>
            <a:ext cx="5621700" cy="161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202122"/>
                </a:solidFill>
                <a:highlight>
                  <a:srgbClr val="FFFFFF"/>
                </a:highlight>
                <a:latin typeface="Arial"/>
                <a:ea typeface="Arial"/>
                <a:cs typeface="Arial"/>
                <a:sym typeface="Arial"/>
              </a:rPr>
              <a:t>En el   diccionario de datos se encuentra la lista de todos los elementos que forman parte del flujo de datos en todo el sistema.</a:t>
            </a:r>
            <a:endParaRPr b="0" i="0" sz="140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202122"/>
                </a:solidFill>
                <a:highlight>
                  <a:srgbClr val="FFFFFF"/>
                </a:highlight>
                <a:latin typeface="Arial"/>
                <a:ea typeface="Arial"/>
                <a:cs typeface="Arial"/>
                <a:sym typeface="Arial"/>
              </a:rPr>
              <a:t>este es  un conjunto de archivos que almacena información acerca de los datos que se guardan en la base de datos</a:t>
            </a:r>
            <a:endParaRPr b="0" i="0" sz="140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2021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5" name="Google Shape;205;g211a877bdc2_0_5"/>
          <p:cNvPicPr preferRelativeResize="0"/>
          <p:nvPr/>
        </p:nvPicPr>
        <p:blipFill>
          <a:blip r:embed="rId3">
            <a:alphaModFix/>
          </a:blip>
          <a:stretch>
            <a:fillRect/>
          </a:stretch>
        </p:blipFill>
        <p:spPr>
          <a:xfrm>
            <a:off x="6078707" y="1886225"/>
            <a:ext cx="6068669" cy="3851725"/>
          </a:xfrm>
          <a:prstGeom prst="rect">
            <a:avLst/>
          </a:prstGeom>
          <a:noFill/>
          <a:ln>
            <a:noFill/>
          </a:ln>
        </p:spPr>
      </p:pic>
      <p:sp>
        <p:nvSpPr>
          <p:cNvPr id="206" name="Google Shape;206;g211a877bdc2_0_5"/>
          <p:cNvSpPr txBox="1"/>
          <p:nvPr/>
        </p:nvSpPr>
        <p:spPr>
          <a:xfrm>
            <a:off x="609600" y="5095875"/>
            <a:ext cx="10668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4"/>
              </a:rPr>
              <a:t>LINK</a:t>
            </a:r>
            <a:endParaRPr sz="2800">
              <a:solidFill>
                <a:schemeClr val="dk1"/>
              </a:solidFill>
              <a:latin typeface="Calibri"/>
              <a:ea typeface="Calibri"/>
              <a:cs typeface="Calibri"/>
              <a:sym typeface="Calibri"/>
            </a:endParaRPr>
          </a:p>
        </p:txBody>
      </p:sp>
      <p:pic>
        <p:nvPicPr>
          <p:cNvPr id="207" name="Google Shape;207;g211a877bdc2_0_5"/>
          <p:cNvPicPr preferRelativeResize="0"/>
          <p:nvPr/>
        </p:nvPicPr>
        <p:blipFill>
          <a:blip r:embed="rId5">
            <a:alphaModFix/>
          </a:blip>
          <a:stretch>
            <a:fillRect/>
          </a:stretch>
        </p:blipFill>
        <p:spPr>
          <a:xfrm>
            <a:off x="9022225" y="162150"/>
            <a:ext cx="1199086" cy="1031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11a877bdc2_0_13"/>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accent6"/>
                </a:solidFill>
                <a:latin typeface="Calibri"/>
                <a:ea typeface="Calibri"/>
                <a:cs typeface="Calibri"/>
                <a:sym typeface="Calibri"/>
              </a:rPr>
              <a:t>Diagrama de clases</a:t>
            </a:r>
            <a:endParaRPr b="0" i="0" sz="2600" u="none" cap="none" strike="noStrike">
              <a:solidFill>
                <a:schemeClr val="accent6"/>
              </a:solidFill>
              <a:latin typeface="Calibri"/>
              <a:ea typeface="Calibri"/>
              <a:cs typeface="Calibri"/>
              <a:sym typeface="Calibri"/>
            </a:endParaRPr>
          </a:p>
        </p:txBody>
      </p:sp>
      <p:cxnSp>
        <p:nvCxnSpPr>
          <p:cNvPr id="213" name="Google Shape;213;g211a877bdc2_0_13"/>
          <p:cNvCxnSpPr>
            <a:stCxn id="212"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214" name="Google Shape;214;g211a877bdc2_0_13"/>
          <p:cNvSpPr txBox="1"/>
          <p:nvPr/>
        </p:nvSpPr>
        <p:spPr>
          <a:xfrm>
            <a:off x="86380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215" name="Google Shape;215;g211a877bdc2_0_13"/>
          <p:cNvSpPr txBox="1"/>
          <p:nvPr/>
        </p:nvSpPr>
        <p:spPr>
          <a:xfrm flipH="1">
            <a:off x="10270500" y="6276600"/>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6" name="Google Shape;216;g211a877bdc2_0_13"/>
          <p:cNvSpPr txBox="1"/>
          <p:nvPr/>
        </p:nvSpPr>
        <p:spPr>
          <a:xfrm>
            <a:off x="590425" y="2089550"/>
            <a:ext cx="4866300" cy="18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MX" sz="1500">
                <a:solidFill>
                  <a:srgbClr val="282C33"/>
                </a:solidFill>
              </a:rPr>
              <a:t>Un diagrama de clases es una representación visual de las clases en un sistema y sus relaciones. Muestra atributos, métodos y las conexiones entre las clases, destacando la estructura estática y las interacciones entre los objetos.</a:t>
            </a:r>
            <a:endParaRPr sz="1500">
              <a:solidFill>
                <a:srgbClr val="282C33"/>
              </a:solidFill>
            </a:endParaRPr>
          </a:p>
          <a:p>
            <a:pPr indent="0" lvl="0" marL="0" marR="0" rtl="0" algn="l">
              <a:lnSpc>
                <a:spcPct val="100000"/>
              </a:lnSpc>
              <a:spcBef>
                <a:spcPts val="1200"/>
              </a:spcBef>
              <a:spcAft>
                <a:spcPts val="0"/>
              </a:spcAft>
              <a:buClr>
                <a:srgbClr val="000000"/>
              </a:buClr>
              <a:buSzPts val="1500"/>
              <a:buFont typeface="Arial"/>
              <a:buNone/>
            </a:pPr>
            <a:r>
              <a:t/>
            </a:r>
            <a:endParaRPr sz="1500">
              <a:solidFill>
                <a:srgbClr val="282C33"/>
              </a:solidFill>
            </a:endParaRPr>
          </a:p>
        </p:txBody>
      </p:sp>
      <p:sp>
        <p:nvSpPr>
          <p:cNvPr id="217" name="Google Shape;217;g211a877bdc2_0_13"/>
          <p:cNvSpPr txBox="1"/>
          <p:nvPr/>
        </p:nvSpPr>
        <p:spPr>
          <a:xfrm>
            <a:off x="1343025" y="4229100"/>
            <a:ext cx="1362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3"/>
              </a:rPr>
              <a:t>LINK</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18" name="Google Shape;218;g211a877bdc2_0_13"/>
          <p:cNvPicPr preferRelativeResize="0"/>
          <p:nvPr/>
        </p:nvPicPr>
        <p:blipFill>
          <a:blip r:embed="rId4">
            <a:alphaModFix/>
          </a:blip>
          <a:stretch>
            <a:fillRect/>
          </a:stretch>
        </p:blipFill>
        <p:spPr>
          <a:xfrm>
            <a:off x="7610474" y="1444776"/>
            <a:ext cx="2764150" cy="5025125"/>
          </a:xfrm>
          <a:prstGeom prst="rect">
            <a:avLst/>
          </a:prstGeom>
          <a:noFill/>
          <a:ln>
            <a:noFill/>
          </a:ln>
        </p:spPr>
      </p:pic>
      <p:pic>
        <p:nvPicPr>
          <p:cNvPr id="219" name="Google Shape;219;g211a877bdc2_0_13"/>
          <p:cNvPicPr preferRelativeResize="0"/>
          <p:nvPr/>
        </p:nvPicPr>
        <p:blipFill>
          <a:blip r:embed="rId5">
            <a:alphaModFix/>
          </a:blip>
          <a:stretch>
            <a:fillRect/>
          </a:stretch>
        </p:blipFill>
        <p:spPr>
          <a:xfrm>
            <a:off x="9022225" y="162150"/>
            <a:ext cx="1199086" cy="1031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accent6"/>
                </a:solidFill>
                <a:latin typeface="Calibri"/>
                <a:ea typeface="Calibri"/>
                <a:cs typeface="Calibri"/>
                <a:sym typeface="Calibri"/>
              </a:rPr>
              <a:t>Diagrama de despliegue</a:t>
            </a:r>
            <a:endParaRPr b="0" i="0" sz="2600" u="none" cap="none" strike="noStrike">
              <a:solidFill>
                <a:schemeClr val="accent6"/>
              </a:solidFill>
              <a:latin typeface="Calibri"/>
              <a:ea typeface="Calibri"/>
              <a:cs typeface="Calibri"/>
              <a:sym typeface="Calibri"/>
            </a:endParaRPr>
          </a:p>
        </p:txBody>
      </p:sp>
      <p:cxnSp>
        <p:nvCxnSpPr>
          <p:cNvPr id="225" name="Google Shape;225;g211a877bdc2_0_32"/>
          <p:cNvCxnSpPr>
            <a:stCxn id="224"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226" name="Google Shape;226;g211a877bdc2_0_32"/>
          <p:cNvSpPr txBox="1"/>
          <p:nvPr/>
        </p:nvSpPr>
        <p:spPr>
          <a:xfrm>
            <a:off x="77755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227" name="Google Shape;227;g211a877bdc2_0_32"/>
          <p:cNvSpPr txBox="1"/>
          <p:nvPr/>
        </p:nvSpPr>
        <p:spPr>
          <a:xfrm>
            <a:off x="57150" y="1883063"/>
            <a:ext cx="5214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MX">
                <a:solidFill>
                  <a:srgbClr val="333333"/>
                </a:solidFill>
                <a:highlight>
                  <a:srgbClr val="FFFFFF"/>
                </a:highlight>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b="0" i="0" sz="1400" u="none" cap="none" strike="noStrike">
              <a:solidFill>
                <a:srgbClr val="282C33"/>
              </a:solidFill>
              <a:latin typeface="Arial"/>
              <a:ea typeface="Arial"/>
              <a:cs typeface="Arial"/>
              <a:sym typeface="Arial"/>
            </a:endParaRPr>
          </a:p>
        </p:txBody>
      </p:sp>
      <p:pic>
        <p:nvPicPr>
          <p:cNvPr id="228" name="Google Shape;228;g211a877bdc2_0_32">
            <a:hlinkClick r:id="rId3"/>
          </p:cNvPr>
          <p:cNvPicPr preferRelativeResize="0"/>
          <p:nvPr/>
        </p:nvPicPr>
        <p:blipFill>
          <a:blip r:embed="rId4">
            <a:alphaModFix/>
          </a:blip>
          <a:stretch>
            <a:fillRect/>
          </a:stretch>
        </p:blipFill>
        <p:spPr>
          <a:xfrm>
            <a:off x="5600525" y="1819482"/>
            <a:ext cx="5981701" cy="3774168"/>
          </a:xfrm>
          <a:prstGeom prst="rect">
            <a:avLst/>
          </a:prstGeom>
          <a:noFill/>
          <a:ln>
            <a:noFill/>
          </a:ln>
        </p:spPr>
      </p:pic>
      <p:pic>
        <p:nvPicPr>
          <p:cNvPr id="229" name="Google Shape;229;g211a877bdc2_0_32"/>
          <p:cNvPicPr preferRelativeResize="0"/>
          <p:nvPr/>
        </p:nvPicPr>
        <p:blipFill>
          <a:blip r:embed="rId5">
            <a:alphaModFix/>
          </a:blip>
          <a:stretch>
            <a:fillRect/>
          </a:stretch>
        </p:blipFill>
        <p:spPr>
          <a:xfrm>
            <a:off x="9022225" y="162150"/>
            <a:ext cx="1199086" cy="1031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Imagen que contiene Interfaz de usuario gráfica&#10;&#10;Descripción generada automáticamente" id="234" name="Google Shape;234;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6" name="Google Shape;106;p2"/>
          <p:cNvSpPr txBox="1"/>
          <p:nvPr/>
        </p:nvSpPr>
        <p:spPr>
          <a:xfrm>
            <a:off x="4998126" y="2968556"/>
            <a:ext cx="58059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Fabian Estiven Cristancho</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Jonatan David Montealegre</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Sebastian Camilo Molina</a:t>
            </a:r>
            <a:endParaRPr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Steven </a:t>
            </a:r>
            <a:r>
              <a:rPr lang="es-MX" sz="1800">
                <a:solidFill>
                  <a:schemeClr val="dk1"/>
                </a:solidFill>
                <a:latin typeface="Calibri"/>
                <a:ea typeface="Calibri"/>
                <a:cs typeface="Calibri"/>
                <a:sym typeface="Calibri"/>
              </a:rPr>
              <a:t>Jacob</a:t>
            </a:r>
            <a:r>
              <a:rPr lang="es-MX" sz="1800">
                <a:solidFill>
                  <a:schemeClr val="dk1"/>
                </a:solidFill>
                <a:latin typeface="Calibri"/>
                <a:ea typeface="Calibri"/>
                <a:cs typeface="Calibri"/>
                <a:sym typeface="Calibri"/>
              </a:rPr>
              <a:t> Torres</a:t>
            </a:r>
            <a:endParaRPr sz="1800">
              <a:solidFill>
                <a:schemeClr val="dk1"/>
              </a:solidFill>
              <a:latin typeface="Calibri"/>
              <a:ea typeface="Calibri"/>
              <a:cs typeface="Calibri"/>
              <a:sym typeface="Calibri"/>
            </a:endParaRPr>
          </a:p>
        </p:txBody>
      </p:sp>
      <p:sp>
        <p:nvSpPr>
          <p:cNvPr id="107" name="Google Shape;107;p2"/>
          <p:cNvSpPr txBox="1"/>
          <p:nvPr/>
        </p:nvSpPr>
        <p:spPr>
          <a:xfrm>
            <a:off x="8597650" y="3248000"/>
            <a:ext cx="360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08" name="Google Shape;108;p2"/>
          <p:cNvPicPr preferRelativeResize="0"/>
          <p:nvPr/>
        </p:nvPicPr>
        <p:blipFill>
          <a:blip r:embed="rId3">
            <a:alphaModFix/>
          </a:blip>
          <a:stretch>
            <a:fillRect/>
          </a:stretch>
        </p:blipFill>
        <p:spPr>
          <a:xfrm>
            <a:off x="534063" y="2123132"/>
            <a:ext cx="4257820" cy="3906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Descripción</a:t>
            </a:r>
            <a:endParaRPr b="0" i="0" sz="1800" u="none" cap="none" strike="noStrike">
              <a:solidFill>
                <a:schemeClr val="dk1"/>
              </a:solidFill>
              <a:latin typeface="Calibri"/>
              <a:ea typeface="Calibri"/>
              <a:cs typeface="Calibri"/>
              <a:sym typeface="Calibri"/>
            </a:endParaRPr>
          </a:p>
        </p:txBody>
      </p:sp>
      <p:cxnSp>
        <p:nvCxnSpPr>
          <p:cNvPr id="114" name="Google Shape;114;p4"/>
          <p:cNvCxnSpPr>
            <a:stCxn id="113"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4"/>
          <p:cNvSpPr txBox="1"/>
          <p:nvPr/>
        </p:nvSpPr>
        <p:spPr>
          <a:xfrm>
            <a:off x="632225" y="1489625"/>
            <a:ext cx="52329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es-MX" sz="1100">
                <a:solidFill>
                  <a:schemeClr val="dk1"/>
                </a:solidFill>
              </a:rPr>
              <a:t>E</a:t>
            </a:r>
            <a:r>
              <a:rPr b="1" lang="es-MX">
                <a:solidFill>
                  <a:schemeClr val="dk1"/>
                </a:solidFill>
              </a:rPr>
              <a:t>mpleo Total</a:t>
            </a:r>
            <a:r>
              <a:rPr lang="es-MX">
                <a:solidFill>
                  <a:schemeClr val="dk1"/>
                </a:solidFill>
              </a:rPr>
              <a:t> es un software integral de búsqueda de empleo diseñado para conectar a candidatos con oportunidades laborales de manera eficiente y efectiva.</a:t>
            </a:r>
            <a:r>
              <a:rPr lang="es-MX" sz="1100">
                <a:solidFill>
                  <a:schemeClr val="dk1"/>
                </a:solidFill>
              </a:rPr>
              <a:t>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Tiene 1</a:t>
            </a:r>
            <a:r>
              <a:rPr lang="es-MX">
                <a:solidFill>
                  <a:schemeClr val="dk1"/>
                </a:solidFill>
                <a:highlight>
                  <a:srgbClr val="FFFFFF"/>
                </a:highlight>
              </a:rPr>
              <a:t>2 </a:t>
            </a:r>
            <a:r>
              <a:rPr b="0" i="0" lang="es-MX" sz="1400" u="none" cap="none" strike="noStrike">
                <a:solidFill>
                  <a:schemeClr val="dk1"/>
                </a:solidFill>
                <a:highlight>
                  <a:srgbClr val="FFFFFF"/>
                </a:highlight>
                <a:latin typeface="Arial"/>
                <a:ea typeface="Arial"/>
                <a:cs typeface="Arial"/>
                <a:sym typeface="Arial"/>
              </a:rPr>
              <a:t>requerimientos funcionales: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iniciar sesión, registro, </a:t>
            </a:r>
            <a:r>
              <a:rPr lang="es-MX">
                <a:solidFill>
                  <a:schemeClr val="dk1"/>
                </a:solidFill>
                <a:highlight>
                  <a:srgbClr val="FFFFFF"/>
                </a:highlight>
              </a:rPr>
              <a:t>gestión</a:t>
            </a:r>
            <a:r>
              <a:rPr lang="es-MX">
                <a:solidFill>
                  <a:schemeClr val="dk1"/>
                </a:solidFill>
                <a:highlight>
                  <a:srgbClr val="FFFFFF"/>
                </a:highlight>
              </a:rPr>
              <a:t> de registro</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categoria</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subcategoria</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hojas de vida</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ofertas de empleo</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postularse</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chat</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calificaciones</a:t>
            </a:r>
            <a:r>
              <a:rPr b="0" i="0" lang="es-MX" sz="1400" u="none" cap="none" strike="noStrike">
                <a:solidFill>
                  <a:schemeClr val="dk1"/>
                </a:solidFill>
                <a:highlight>
                  <a:srgbClr val="FFFFFF"/>
                </a:highlight>
                <a:latin typeface="Arial"/>
                <a:ea typeface="Arial"/>
                <a:cs typeface="Arial"/>
                <a:sym typeface="Arial"/>
              </a:rPr>
              <a:t>, not</a:t>
            </a:r>
            <a:r>
              <a:rPr lang="es-MX">
                <a:solidFill>
                  <a:schemeClr val="dk1"/>
                </a:solidFill>
                <a:highlight>
                  <a:srgbClr val="FFFFFF"/>
                </a:highlight>
              </a:rPr>
              <a:t>ificaciones</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reseñas</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estadísticas</a:t>
            </a:r>
            <a:r>
              <a:rPr b="0" i="0" lang="es-MX" sz="1400" u="none" cap="none" strike="noStrike">
                <a:solidFill>
                  <a:schemeClr val="dk1"/>
                </a:solidFill>
                <a:highlight>
                  <a:srgbClr val="FFFFFF"/>
                </a:highlight>
                <a:latin typeface="Arial"/>
                <a:ea typeface="Arial"/>
                <a:cs typeface="Arial"/>
                <a:sym typeface="Arial"/>
              </a:rPr>
              <a:t>, Estos requerimientos son administrados por diferentes usuarios según su rol los cuales existen : administrador, </a:t>
            </a:r>
            <a:r>
              <a:rPr lang="es-MX">
                <a:solidFill>
                  <a:schemeClr val="dk1"/>
                </a:solidFill>
                <a:highlight>
                  <a:srgbClr val="FFFFFF"/>
                </a:highlight>
              </a:rPr>
              <a:t>usuario,</a:t>
            </a:r>
            <a:r>
              <a:rPr b="0" i="0" lang="es-MX" sz="1400" u="none" cap="none" strike="noStrike">
                <a:solidFill>
                  <a:schemeClr val="dk1"/>
                </a:solidFill>
                <a:highlight>
                  <a:srgbClr val="FFFFFF"/>
                </a:highlight>
                <a:latin typeface="Arial"/>
                <a:ea typeface="Arial"/>
                <a:cs typeface="Arial"/>
                <a:sym typeface="Arial"/>
              </a:rPr>
              <a:t> </a:t>
            </a:r>
            <a:r>
              <a:rPr lang="es-MX">
                <a:solidFill>
                  <a:schemeClr val="dk1"/>
                </a:solidFill>
                <a:highlight>
                  <a:srgbClr val="FFFFFF"/>
                </a:highlight>
              </a:rPr>
              <a:t>empresa y empleado.</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E</a:t>
            </a:r>
            <a:r>
              <a:rPr lang="es-MX">
                <a:solidFill>
                  <a:schemeClr val="dk1"/>
                </a:solidFill>
                <a:highlight>
                  <a:srgbClr val="FFFFFF"/>
                </a:highlight>
              </a:rPr>
              <a:t>mpleo </a:t>
            </a:r>
            <a:r>
              <a:rPr lang="es-MX">
                <a:solidFill>
                  <a:schemeClr val="dk1"/>
                </a:solidFill>
                <a:highlight>
                  <a:srgbClr val="FFFFFF"/>
                </a:highlight>
              </a:rPr>
              <a:t>Total</a:t>
            </a:r>
            <a:r>
              <a:rPr lang="es-MX">
                <a:solidFill>
                  <a:schemeClr val="dk1"/>
                </a:solidFill>
                <a:highlight>
                  <a:srgbClr val="FFFFFF"/>
                </a:highlight>
              </a:rPr>
              <a:t> Ofrece una plataforma intuitiva donde los usuarios pueden crear perfiles detallados, buscar empleos según sus habilidades y preferencias, y postularse directamente a vacantes relevantes. Para los empleadores, Empleo Total proporciona herramientas avanzadas para publicar ofertas de trabajo, filtrar candidatos y gestionar el proceso de contratación.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6" name="Google Shape;116;p4"/>
          <p:cNvPicPr preferRelativeResize="0"/>
          <p:nvPr/>
        </p:nvPicPr>
        <p:blipFill rotWithShape="1">
          <a:blip r:embed="rId3">
            <a:alphaModFix/>
          </a:blip>
          <a:srcRect b="0" l="0" r="0" t="0"/>
          <a:stretch/>
        </p:blipFill>
        <p:spPr>
          <a:xfrm>
            <a:off x="6348200" y="1678951"/>
            <a:ext cx="5438774" cy="4818101"/>
          </a:xfrm>
          <a:prstGeom prst="rect">
            <a:avLst/>
          </a:prstGeom>
          <a:noFill/>
          <a:ln>
            <a:noFill/>
          </a:ln>
        </p:spPr>
      </p:pic>
      <p:sp>
        <p:nvSpPr>
          <p:cNvPr id="117" name="Google Shape;117;p4"/>
          <p:cNvSpPr txBox="1"/>
          <p:nvPr/>
        </p:nvSpPr>
        <p:spPr>
          <a:xfrm>
            <a:off x="11084700" y="6497050"/>
            <a:ext cx="110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IEEE830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nvSpPr>
        <p:spPr>
          <a:xfrm>
            <a:off x="950050" y="605925"/>
            <a:ext cx="100590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Estimación de costos de software-hardware</a:t>
            </a:r>
            <a:endParaRPr b="0" i="0" sz="1800" u="none" cap="none" strike="noStrike">
              <a:solidFill>
                <a:schemeClr val="dk1"/>
              </a:solidFill>
              <a:latin typeface="Calibri"/>
              <a:ea typeface="Calibri"/>
              <a:cs typeface="Calibri"/>
              <a:sym typeface="Calibri"/>
            </a:endParaRPr>
          </a:p>
        </p:txBody>
      </p:sp>
      <p:cxnSp>
        <p:nvCxnSpPr>
          <p:cNvPr id="123" name="Google Shape;123;p5"/>
          <p:cNvCxnSpPr>
            <a:stCxn id="122" idx="1"/>
          </p:cNvCxnSpPr>
          <p:nvPr/>
        </p:nvCxnSpPr>
        <p:spPr>
          <a:xfrm flipH="1" rot="10800000">
            <a:off x="950050" y="1118775"/>
            <a:ext cx="7062900" cy="23700"/>
          </a:xfrm>
          <a:prstGeom prst="straightConnector1">
            <a:avLst/>
          </a:prstGeom>
          <a:noFill/>
          <a:ln cap="flat" cmpd="sng" w="50800">
            <a:solidFill>
              <a:schemeClr val="accent6"/>
            </a:solidFill>
            <a:prstDash val="solid"/>
            <a:miter lim="800000"/>
            <a:headEnd len="sm" w="sm" type="none"/>
            <a:tailEnd len="sm" w="sm" type="none"/>
          </a:ln>
        </p:spPr>
      </p:cxnSp>
      <p:sp>
        <p:nvSpPr>
          <p:cNvPr id="124" name="Google Shape;124;p5"/>
          <p:cNvSpPr txBox="1"/>
          <p:nvPr/>
        </p:nvSpPr>
        <p:spPr>
          <a:xfrm>
            <a:off x="281350" y="1554725"/>
            <a:ext cx="8041200" cy="12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MX" sz="1600">
                <a:solidFill>
                  <a:schemeClr val="dk1"/>
                </a:solidFill>
              </a:rPr>
              <a:t>Las cotizaciones de cada producto requerido tanto para el administrador, el equipo de trabajo y la institución se realizaron y se registraron en dos archivos de Excel. En el primero, se detalla el precio de cada artículo en diferentes tiendas, incluyendo impuestos y el costo por unidad. En el segundo archivo, se listan estos productos con las cantidades específicas necesarias para el administrador, el equipo de trabajo y la institución.</a:t>
            </a:r>
            <a:endParaRPr sz="1600">
              <a:solidFill>
                <a:schemeClr val="dk1"/>
              </a:solidFill>
            </a:endParaRPr>
          </a:p>
          <a:p>
            <a:pPr indent="0" lvl="0" marL="0" marR="0" rtl="0" algn="ctr">
              <a:lnSpc>
                <a:spcPct val="100000"/>
              </a:lnSpc>
              <a:spcBef>
                <a:spcPts val="1200"/>
              </a:spcBef>
              <a:spcAft>
                <a:spcPts val="0"/>
              </a:spcAft>
              <a:buClr>
                <a:schemeClr val="dk1"/>
              </a:buClr>
              <a:buSzPts val="688"/>
              <a:buFont typeface="Arial"/>
              <a:buNone/>
            </a:pPr>
            <a:r>
              <a:t/>
            </a:r>
            <a:endParaRPr sz="1600">
              <a:solidFill>
                <a:schemeClr val="dk1"/>
              </a:solidFill>
            </a:endParaRPr>
          </a:p>
          <a:p>
            <a:pPr indent="0" lvl="0" marL="0" marR="0" rtl="0" algn="just">
              <a:lnSpc>
                <a:spcPct val="100000"/>
              </a:lnSpc>
              <a:spcBef>
                <a:spcPts val="0"/>
              </a:spcBef>
              <a:spcAft>
                <a:spcPts val="0"/>
              </a:spcAft>
              <a:buClr>
                <a:schemeClr val="dk1"/>
              </a:buClr>
              <a:buSzPts val="1125"/>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87916"/>
              </a:lnSpc>
              <a:spcBef>
                <a:spcPts val="800"/>
              </a:spcBef>
              <a:spcAft>
                <a:spcPts val="800"/>
              </a:spcAft>
              <a:buClr>
                <a:srgbClr val="000000"/>
              </a:buClr>
              <a:buSzPts val="172"/>
              <a:buFont typeface="Arial"/>
              <a:buNone/>
            </a:pPr>
            <a:r>
              <a:t/>
            </a:r>
            <a:endParaRPr b="0" i="0" sz="1600" u="none" cap="none" strike="noStrike">
              <a:solidFill>
                <a:schemeClr val="dk1"/>
              </a:solidFill>
              <a:latin typeface="Arial"/>
              <a:ea typeface="Arial"/>
              <a:cs typeface="Arial"/>
              <a:sym typeface="Arial"/>
            </a:endParaRPr>
          </a:p>
        </p:txBody>
      </p:sp>
      <p:pic>
        <p:nvPicPr>
          <p:cNvPr id="125" name="Google Shape;125;p5"/>
          <p:cNvPicPr preferRelativeResize="0"/>
          <p:nvPr/>
        </p:nvPicPr>
        <p:blipFill>
          <a:blip r:embed="rId3">
            <a:alphaModFix/>
          </a:blip>
          <a:stretch>
            <a:fillRect/>
          </a:stretch>
        </p:blipFill>
        <p:spPr>
          <a:xfrm>
            <a:off x="202275" y="3766824"/>
            <a:ext cx="6181524" cy="1905850"/>
          </a:xfrm>
          <a:prstGeom prst="rect">
            <a:avLst/>
          </a:prstGeom>
          <a:noFill/>
          <a:ln>
            <a:noFill/>
          </a:ln>
        </p:spPr>
      </p:pic>
      <p:pic>
        <p:nvPicPr>
          <p:cNvPr id="126" name="Google Shape;126;p5"/>
          <p:cNvPicPr preferRelativeResize="0"/>
          <p:nvPr/>
        </p:nvPicPr>
        <p:blipFill>
          <a:blip r:embed="rId4">
            <a:alphaModFix/>
          </a:blip>
          <a:stretch>
            <a:fillRect/>
          </a:stretch>
        </p:blipFill>
        <p:spPr>
          <a:xfrm>
            <a:off x="6529299" y="3136250"/>
            <a:ext cx="5662700" cy="2877079"/>
          </a:xfrm>
          <a:prstGeom prst="rect">
            <a:avLst/>
          </a:prstGeom>
          <a:noFill/>
          <a:ln>
            <a:noFill/>
          </a:ln>
        </p:spPr>
      </p:pic>
      <p:sp>
        <p:nvSpPr>
          <p:cNvPr id="127" name="Google Shape;127;p5"/>
          <p:cNvSpPr txBox="1"/>
          <p:nvPr/>
        </p:nvSpPr>
        <p:spPr>
          <a:xfrm>
            <a:off x="590550" y="5762625"/>
            <a:ext cx="1790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5"/>
              </a:rPr>
              <a:t>LINK</a:t>
            </a:r>
            <a:endParaRPr sz="2800">
              <a:solidFill>
                <a:schemeClr val="dk1"/>
              </a:solidFill>
              <a:latin typeface="Calibri"/>
              <a:ea typeface="Calibri"/>
              <a:cs typeface="Calibri"/>
              <a:sym typeface="Calibri"/>
            </a:endParaRPr>
          </a:p>
        </p:txBody>
      </p:sp>
      <p:sp>
        <p:nvSpPr>
          <p:cNvPr id="128" name="Google Shape;128;p5"/>
          <p:cNvSpPr txBox="1"/>
          <p:nvPr/>
        </p:nvSpPr>
        <p:spPr>
          <a:xfrm>
            <a:off x="6474550" y="6013325"/>
            <a:ext cx="1538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6"/>
              </a:rPr>
              <a:t>LINK</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Diagrama de casos de uso</a:t>
            </a:r>
            <a:endParaRPr b="0" i="0" sz="1800" u="none" cap="none" strike="noStrike">
              <a:solidFill>
                <a:schemeClr val="dk1"/>
              </a:solidFill>
              <a:latin typeface="Calibri"/>
              <a:ea typeface="Calibri"/>
              <a:cs typeface="Calibri"/>
              <a:sym typeface="Calibri"/>
            </a:endParaRPr>
          </a:p>
        </p:txBody>
      </p:sp>
      <p:cxnSp>
        <p:nvCxnSpPr>
          <p:cNvPr id="134" name="Google Shape;134;p6"/>
          <p:cNvCxnSpPr>
            <a:stCxn id="133"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5" name="Google Shape;135;p6"/>
          <p:cNvSpPr txBox="1"/>
          <p:nvPr/>
        </p:nvSpPr>
        <p:spPr>
          <a:xfrm>
            <a:off x="756825" y="1851600"/>
            <a:ext cx="50424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6"/>
          <p:cNvSpPr txBox="1"/>
          <p:nvPr/>
        </p:nvSpPr>
        <p:spPr>
          <a:xfrm>
            <a:off x="396975" y="1651475"/>
            <a:ext cx="5762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282C33"/>
                </a:solidFill>
                <a:latin typeface="Arial"/>
                <a:ea typeface="Arial"/>
                <a:cs typeface="Arial"/>
                <a:sym typeface="Arial"/>
              </a:rPr>
              <a:t>Los diagramas de casos de uso  son creados por los requerimientos funcionales y dan atender cuál es la acción que va hacer cada actor.</a:t>
            </a:r>
            <a:endParaRPr b="0" i="0" sz="1600" u="none" cap="none" strike="noStrike">
              <a:solidFill>
                <a:srgbClr val="282C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82C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82C33"/>
              </a:solidFill>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Arial"/>
              <a:ea typeface="Arial"/>
              <a:cs typeface="Arial"/>
              <a:sym typeface="Arial"/>
            </a:endParaRPr>
          </a:p>
        </p:txBody>
      </p:sp>
      <p:sp>
        <p:nvSpPr>
          <p:cNvPr id="138" name="Google Shape;138;p6"/>
          <p:cNvSpPr txBox="1"/>
          <p:nvPr/>
        </p:nvSpPr>
        <p:spPr>
          <a:xfrm>
            <a:off x="6582125" y="2021950"/>
            <a:ext cx="409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
          <p:cNvSpPr txBox="1"/>
          <p:nvPr/>
        </p:nvSpPr>
        <p:spPr>
          <a:xfrm>
            <a:off x="816450" y="2800700"/>
            <a:ext cx="2178300" cy="20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Admin </a:t>
            </a:r>
            <a:endParaRPr sz="16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rPr lang="es-MX" sz="1600">
                <a:solidFill>
                  <a:schemeClr val="dk1"/>
                </a:solidFill>
              </a:rPr>
              <a:t>Empresa</a:t>
            </a:r>
            <a:endParaRPr sz="16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rPr lang="es-MX" sz="1600">
                <a:solidFill>
                  <a:schemeClr val="dk1"/>
                </a:solidFill>
              </a:rPr>
              <a:t>Usuario</a:t>
            </a:r>
            <a:endParaRPr sz="16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rPr lang="es-MX" sz="1600">
                <a:solidFill>
                  <a:schemeClr val="dk1"/>
                </a:solidFill>
              </a:rPr>
              <a:t>Empleado</a:t>
            </a:r>
            <a:endParaRPr sz="16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42" name="Google Shape;142;p6"/>
          <p:cNvPicPr preferRelativeResize="0"/>
          <p:nvPr/>
        </p:nvPicPr>
        <p:blipFill>
          <a:blip r:embed="rId3">
            <a:alphaModFix/>
          </a:blip>
          <a:stretch>
            <a:fillRect/>
          </a:stretch>
        </p:blipFill>
        <p:spPr>
          <a:xfrm>
            <a:off x="6061254" y="1651476"/>
            <a:ext cx="5428620" cy="4938676"/>
          </a:xfrm>
          <a:prstGeom prst="rect">
            <a:avLst/>
          </a:prstGeom>
          <a:noFill/>
          <a:ln>
            <a:noFill/>
          </a:ln>
        </p:spPr>
      </p:pic>
      <p:sp>
        <p:nvSpPr>
          <p:cNvPr id="143" name="Google Shape;143;p6">
            <a:hlinkClick r:id="rId4"/>
          </p:cNvPr>
          <p:cNvSpPr txBox="1"/>
          <p:nvPr/>
        </p:nvSpPr>
        <p:spPr>
          <a:xfrm>
            <a:off x="1065900" y="5520600"/>
            <a:ext cx="1679400" cy="7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5"/>
              </a:rPr>
              <a:t>LINK</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121af308ca_2_0"/>
          <p:cNvSpPr txBox="1"/>
          <p:nvPr/>
        </p:nvSpPr>
        <p:spPr>
          <a:xfrm>
            <a:off x="950049" y="605925"/>
            <a:ext cx="67563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Diagrama específico de casos de uso </a:t>
            </a:r>
            <a:endParaRPr b="0" i="0" sz="1800" u="none" cap="none" strike="noStrike">
              <a:solidFill>
                <a:schemeClr val="dk1"/>
              </a:solidFill>
              <a:latin typeface="Calibri"/>
              <a:ea typeface="Calibri"/>
              <a:cs typeface="Calibri"/>
              <a:sym typeface="Calibri"/>
            </a:endParaRPr>
          </a:p>
        </p:txBody>
      </p:sp>
      <p:cxnSp>
        <p:nvCxnSpPr>
          <p:cNvPr id="149" name="Google Shape;149;g2121af308ca_2_0"/>
          <p:cNvCxnSpPr>
            <a:stCxn id="148" idx="1"/>
          </p:cNvCxnSpPr>
          <p:nvPr/>
        </p:nvCxnSpPr>
        <p:spPr>
          <a:xfrm flipH="1" rot="10800000">
            <a:off x="950049" y="1100775"/>
            <a:ext cx="5619300" cy="41700"/>
          </a:xfrm>
          <a:prstGeom prst="straightConnector1">
            <a:avLst/>
          </a:prstGeom>
          <a:noFill/>
          <a:ln cap="flat" cmpd="sng" w="50800">
            <a:solidFill>
              <a:schemeClr val="accent6"/>
            </a:solidFill>
            <a:prstDash val="solid"/>
            <a:miter lim="800000"/>
            <a:headEnd len="sm" w="sm" type="none"/>
            <a:tailEnd len="sm" w="sm" type="none"/>
          </a:ln>
        </p:spPr>
      </p:cxnSp>
      <p:sp>
        <p:nvSpPr>
          <p:cNvPr id="150" name="Google Shape;150;g2121af308ca_2_0"/>
          <p:cNvSpPr txBox="1"/>
          <p:nvPr/>
        </p:nvSpPr>
        <p:spPr>
          <a:xfrm>
            <a:off x="756825" y="1851600"/>
            <a:ext cx="50424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g2121af308ca_2_0"/>
          <p:cNvSpPr txBox="1"/>
          <p:nvPr/>
        </p:nvSpPr>
        <p:spPr>
          <a:xfrm>
            <a:off x="950050" y="2021950"/>
            <a:ext cx="52479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2C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2C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2C33"/>
              </a:solidFill>
              <a:latin typeface="Arial"/>
              <a:ea typeface="Arial"/>
              <a:cs typeface="Arial"/>
              <a:sym typeface="Arial"/>
            </a:endParaRPr>
          </a:p>
        </p:txBody>
      </p:sp>
      <p:sp>
        <p:nvSpPr>
          <p:cNvPr id="152" name="Google Shape;152;g2121af308ca_2_0"/>
          <p:cNvSpPr txBox="1"/>
          <p:nvPr/>
        </p:nvSpPr>
        <p:spPr>
          <a:xfrm>
            <a:off x="9909000" y="6457800"/>
            <a:ext cx="22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Arial"/>
              <a:ea typeface="Arial"/>
              <a:cs typeface="Arial"/>
              <a:sym typeface="Arial"/>
            </a:endParaRPr>
          </a:p>
        </p:txBody>
      </p:sp>
      <p:sp>
        <p:nvSpPr>
          <p:cNvPr id="153" name="Google Shape;153;g2121af308ca_2_0"/>
          <p:cNvSpPr txBox="1"/>
          <p:nvPr/>
        </p:nvSpPr>
        <p:spPr>
          <a:xfrm>
            <a:off x="627975" y="2706463"/>
            <a:ext cx="5042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40C28"/>
                </a:solidFill>
                <a:highlight>
                  <a:schemeClr val="lt1"/>
                </a:highlight>
                <a:latin typeface="Arial"/>
                <a:ea typeface="Arial"/>
                <a:cs typeface="Arial"/>
                <a:sym typeface="Arial"/>
              </a:rPr>
              <a:t>Se representa la lista de tareas que los actores pueden realizar y está directamente relacionado con los requisitos del proceso del software</a:t>
            </a:r>
            <a:endParaRPr b="0" i="0" sz="1600" u="none" cap="none" strike="noStrike">
              <a:solidFill>
                <a:srgbClr val="000000"/>
              </a:solidFill>
              <a:latin typeface="Arial"/>
              <a:ea typeface="Arial"/>
              <a:cs typeface="Arial"/>
              <a:sym typeface="Arial"/>
            </a:endParaRPr>
          </a:p>
        </p:txBody>
      </p:sp>
      <p:sp>
        <p:nvSpPr>
          <p:cNvPr id="154" name="Google Shape;154;g2121af308ca_2_0"/>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g2121af308ca_2_0">
            <a:hlinkClick r:id="rId3"/>
          </p:cNvPr>
          <p:cNvPicPr preferRelativeResize="0"/>
          <p:nvPr/>
        </p:nvPicPr>
        <p:blipFill>
          <a:blip r:embed="rId4">
            <a:alphaModFix/>
          </a:blip>
          <a:stretch>
            <a:fillRect/>
          </a:stretch>
        </p:blipFill>
        <p:spPr>
          <a:xfrm>
            <a:off x="6128574" y="1537563"/>
            <a:ext cx="4211631" cy="4731063"/>
          </a:xfrm>
          <a:prstGeom prst="rect">
            <a:avLst/>
          </a:prstGeom>
          <a:noFill/>
          <a:ln>
            <a:noFill/>
          </a:ln>
        </p:spPr>
      </p:pic>
      <p:sp>
        <p:nvSpPr>
          <p:cNvPr id="156" name="Google Shape;156;g2121af308ca_2_0"/>
          <p:cNvSpPr txBox="1"/>
          <p:nvPr/>
        </p:nvSpPr>
        <p:spPr>
          <a:xfrm>
            <a:off x="561975" y="5248275"/>
            <a:ext cx="1023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5"/>
              </a:rPr>
              <a:t>LINK</a:t>
            </a:r>
            <a:endParaRPr sz="2800">
              <a:solidFill>
                <a:schemeClr val="dk1"/>
              </a:solidFill>
              <a:latin typeface="Calibri"/>
              <a:ea typeface="Calibri"/>
              <a:cs typeface="Calibri"/>
              <a:sym typeface="Calibri"/>
            </a:endParaRPr>
          </a:p>
        </p:txBody>
      </p:sp>
      <p:pic>
        <p:nvPicPr>
          <p:cNvPr id="157" name="Google Shape;157;g2121af308ca_2_0"/>
          <p:cNvPicPr preferRelativeResize="0"/>
          <p:nvPr/>
        </p:nvPicPr>
        <p:blipFill>
          <a:blip r:embed="rId6">
            <a:alphaModFix/>
          </a:blip>
          <a:stretch>
            <a:fillRect/>
          </a:stretch>
        </p:blipFill>
        <p:spPr>
          <a:xfrm>
            <a:off x="9022225" y="162150"/>
            <a:ext cx="1199086" cy="1031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153273d2e4_0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Modelo </a:t>
            </a:r>
            <a:r>
              <a:rPr lang="es-MX" sz="2600">
                <a:solidFill>
                  <a:srgbClr val="38AA00"/>
                </a:solidFill>
                <a:latin typeface="Work Sans Light"/>
                <a:ea typeface="Work Sans Light"/>
                <a:cs typeface="Work Sans Light"/>
                <a:sym typeface="Work Sans Light"/>
              </a:rPr>
              <a:t>entidad relación</a:t>
            </a:r>
            <a:endParaRPr b="0" i="0" sz="1800" u="none" cap="none" strike="noStrike">
              <a:solidFill>
                <a:schemeClr val="dk1"/>
              </a:solidFill>
              <a:latin typeface="Calibri"/>
              <a:ea typeface="Calibri"/>
              <a:cs typeface="Calibri"/>
              <a:sym typeface="Calibri"/>
            </a:endParaRPr>
          </a:p>
        </p:txBody>
      </p:sp>
      <p:cxnSp>
        <p:nvCxnSpPr>
          <p:cNvPr id="163" name="Google Shape;163;g2153273d2e4_0_0"/>
          <p:cNvCxnSpPr>
            <a:stCxn id="162"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64" name="Google Shape;164;g2153273d2e4_0_0"/>
          <p:cNvSpPr txBox="1"/>
          <p:nvPr/>
        </p:nvSpPr>
        <p:spPr>
          <a:xfrm>
            <a:off x="86380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 name="Google Shape;166;g2153273d2e4_0_0"/>
          <p:cNvSpPr txBox="1"/>
          <p:nvPr/>
        </p:nvSpPr>
        <p:spPr>
          <a:xfrm>
            <a:off x="626200" y="1727000"/>
            <a:ext cx="4521000" cy="28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MX" sz="1600">
                <a:highlight>
                  <a:schemeClr val="lt1"/>
                </a:highlight>
              </a:rPr>
              <a:t>El modelo entidad-relación es un enfoque conceptual para diseñar bases de datos. Utiliza entidades para representar objetos del mundo real y relaciones para describir cómo estas entidades interactúan entre sí. Es fundamental para planificar la estructura de datos antes de implementarla en sistemas de gestión de bases de datos.</a:t>
            </a:r>
            <a:endParaRPr sz="1600">
              <a:highlight>
                <a:schemeClr val="lt1"/>
              </a:highlight>
            </a:endParaRPr>
          </a:p>
          <a:p>
            <a:pPr indent="0" lvl="0" marL="0" marR="0" rtl="0" algn="l">
              <a:lnSpc>
                <a:spcPct val="100000"/>
              </a:lnSpc>
              <a:spcBef>
                <a:spcPts val="1200"/>
              </a:spcBef>
              <a:spcAft>
                <a:spcPts val="0"/>
              </a:spcAft>
              <a:buClr>
                <a:srgbClr val="000000"/>
              </a:buClr>
              <a:buSzPts val="1600"/>
              <a:buFont typeface="Arial"/>
              <a:buNone/>
            </a:pPr>
            <a:r>
              <a:t/>
            </a:r>
            <a:endParaRPr sz="1600">
              <a:highlight>
                <a:schemeClr val="lt1"/>
              </a:highlight>
            </a:endParaRPr>
          </a:p>
        </p:txBody>
      </p:sp>
      <p:sp>
        <p:nvSpPr>
          <p:cNvPr id="167" name="Google Shape;167;g2153273d2e4_0_0"/>
          <p:cNvSpPr txBox="1"/>
          <p:nvPr/>
        </p:nvSpPr>
        <p:spPr>
          <a:xfrm>
            <a:off x="3330700" y="4571850"/>
            <a:ext cx="90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153273d2e4_0_0"/>
          <p:cNvSpPr txBox="1"/>
          <p:nvPr/>
        </p:nvSpPr>
        <p:spPr>
          <a:xfrm>
            <a:off x="447675" y="5438775"/>
            <a:ext cx="10860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3"/>
              </a:rPr>
              <a:t>LINK</a:t>
            </a:r>
            <a:endParaRPr sz="2800">
              <a:solidFill>
                <a:schemeClr val="dk1"/>
              </a:solidFill>
              <a:latin typeface="Calibri"/>
              <a:ea typeface="Calibri"/>
              <a:cs typeface="Calibri"/>
              <a:sym typeface="Calibri"/>
            </a:endParaRPr>
          </a:p>
        </p:txBody>
      </p:sp>
      <p:pic>
        <p:nvPicPr>
          <p:cNvPr id="170" name="Google Shape;170;g2153273d2e4_0_0"/>
          <p:cNvPicPr preferRelativeResize="0"/>
          <p:nvPr/>
        </p:nvPicPr>
        <p:blipFill>
          <a:blip r:embed="rId4">
            <a:alphaModFix/>
          </a:blip>
          <a:stretch>
            <a:fillRect/>
          </a:stretch>
        </p:blipFill>
        <p:spPr>
          <a:xfrm>
            <a:off x="9022225" y="162150"/>
            <a:ext cx="1199086" cy="1031401"/>
          </a:xfrm>
          <a:prstGeom prst="rect">
            <a:avLst/>
          </a:prstGeom>
          <a:noFill/>
          <a:ln>
            <a:noFill/>
          </a:ln>
        </p:spPr>
      </p:pic>
      <p:pic>
        <p:nvPicPr>
          <p:cNvPr id="171" name="Google Shape;171;g2153273d2e4_0_0"/>
          <p:cNvPicPr preferRelativeResize="0"/>
          <p:nvPr/>
        </p:nvPicPr>
        <p:blipFill>
          <a:blip r:embed="rId5">
            <a:alphaModFix/>
          </a:blip>
          <a:stretch>
            <a:fillRect/>
          </a:stretch>
        </p:blipFill>
        <p:spPr>
          <a:xfrm>
            <a:off x="5896504" y="1563500"/>
            <a:ext cx="5286775" cy="4486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Modelo relacional</a:t>
            </a:r>
            <a:endParaRPr b="0" i="0" sz="1800" u="none" cap="none" strike="noStrike">
              <a:solidFill>
                <a:schemeClr val="dk1"/>
              </a:solidFill>
              <a:latin typeface="Calibri"/>
              <a:ea typeface="Calibri"/>
              <a:cs typeface="Calibri"/>
              <a:sym typeface="Calibri"/>
            </a:endParaRPr>
          </a:p>
        </p:txBody>
      </p:sp>
      <p:cxnSp>
        <p:nvCxnSpPr>
          <p:cNvPr id="177" name="Google Shape;177;p8"/>
          <p:cNvCxnSpPr>
            <a:stCxn id="176"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78" name="Google Shape;178;p8"/>
          <p:cNvSpPr txBox="1"/>
          <p:nvPr/>
        </p:nvSpPr>
        <p:spPr>
          <a:xfrm>
            <a:off x="86380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0" name="Google Shape;180;p8"/>
          <p:cNvSpPr txBox="1"/>
          <p:nvPr/>
        </p:nvSpPr>
        <p:spPr>
          <a:xfrm>
            <a:off x="626200" y="1727000"/>
            <a:ext cx="4521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MX" sz="1600">
                <a:solidFill>
                  <a:srgbClr val="040C28"/>
                </a:solidFill>
                <a:highlight>
                  <a:schemeClr val="lt1"/>
                </a:highlight>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b="0" i="0" sz="1600" u="none" cap="none" strike="noStrike">
              <a:solidFill>
                <a:srgbClr val="000000"/>
              </a:solidFill>
              <a:highlight>
                <a:schemeClr val="lt1"/>
              </a:highlight>
              <a:latin typeface="Arial"/>
              <a:ea typeface="Arial"/>
              <a:cs typeface="Arial"/>
              <a:sym typeface="Arial"/>
            </a:endParaRPr>
          </a:p>
        </p:txBody>
      </p:sp>
      <p:sp>
        <p:nvSpPr>
          <p:cNvPr id="181" name="Google Shape;181;p8"/>
          <p:cNvSpPr txBox="1"/>
          <p:nvPr/>
        </p:nvSpPr>
        <p:spPr>
          <a:xfrm>
            <a:off x="3330700" y="4571850"/>
            <a:ext cx="90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
          <p:cNvSpPr txBox="1"/>
          <p:nvPr/>
        </p:nvSpPr>
        <p:spPr>
          <a:xfrm>
            <a:off x="3844075" y="4128200"/>
            <a:ext cx="342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8"/>
          <p:cNvPicPr preferRelativeResize="0"/>
          <p:nvPr/>
        </p:nvPicPr>
        <p:blipFill>
          <a:blip r:embed="rId3">
            <a:alphaModFix/>
          </a:blip>
          <a:stretch>
            <a:fillRect/>
          </a:stretch>
        </p:blipFill>
        <p:spPr>
          <a:xfrm>
            <a:off x="5681480" y="2134725"/>
            <a:ext cx="6229726" cy="4002900"/>
          </a:xfrm>
          <a:prstGeom prst="rect">
            <a:avLst/>
          </a:prstGeom>
          <a:noFill/>
          <a:ln>
            <a:noFill/>
          </a:ln>
        </p:spPr>
      </p:pic>
      <p:sp>
        <p:nvSpPr>
          <p:cNvPr id="184" name="Google Shape;184;p8"/>
          <p:cNvSpPr txBox="1"/>
          <p:nvPr/>
        </p:nvSpPr>
        <p:spPr>
          <a:xfrm>
            <a:off x="447675" y="5438775"/>
            <a:ext cx="10860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4"/>
              </a:rPr>
              <a:t>LINK</a:t>
            </a:r>
            <a:endParaRPr sz="2800">
              <a:solidFill>
                <a:schemeClr val="dk1"/>
              </a:solidFill>
              <a:latin typeface="Calibri"/>
              <a:ea typeface="Calibri"/>
              <a:cs typeface="Calibri"/>
              <a:sym typeface="Calibri"/>
            </a:endParaRPr>
          </a:p>
        </p:txBody>
      </p:sp>
      <p:pic>
        <p:nvPicPr>
          <p:cNvPr id="185" name="Google Shape;185;p8"/>
          <p:cNvPicPr preferRelativeResize="0"/>
          <p:nvPr/>
        </p:nvPicPr>
        <p:blipFill>
          <a:blip r:embed="rId5">
            <a:alphaModFix/>
          </a:blip>
          <a:stretch>
            <a:fillRect/>
          </a:stretch>
        </p:blipFill>
        <p:spPr>
          <a:xfrm>
            <a:off x="9022225" y="162150"/>
            <a:ext cx="1199086" cy="103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0e16186eda_0_18"/>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accent6"/>
                </a:solidFill>
                <a:latin typeface="Calibri"/>
                <a:ea typeface="Calibri"/>
                <a:cs typeface="Calibri"/>
                <a:sym typeface="Calibri"/>
              </a:rPr>
              <a:t>Normalización del modelo relacional</a:t>
            </a:r>
            <a:endParaRPr b="0" i="0" sz="2600" u="none" cap="none" strike="noStrike">
              <a:solidFill>
                <a:schemeClr val="accent6"/>
              </a:solidFill>
              <a:latin typeface="Calibri"/>
              <a:ea typeface="Calibri"/>
              <a:cs typeface="Calibri"/>
              <a:sym typeface="Calibri"/>
            </a:endParaRPr>
          </a:p>
        </p:txBody>
      </p:sp>
      <p:cxnSp>
        <p:nvCxnSpPr>
          <p:cNvPr id="191" name="Google Shape;191;g20e16186eda_0_18"/>
          <p:cNvCxnSpPr>
            <a:stCxn id="190"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92" name="Google Shape;192;g20e16186eda_0_18"/>
          <p:cNvSpPr txBox="1"/>
          <p:nvPr/>
        </p:nvSpPr>
        <p:spPr>
          <a:xfrm>
            <a:off x="863800" y="2089550"/>
            <a:ext cx="52149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p:txBody>
      </p:sp>
      <p:sp>
        <p:nvSpPr>
          <p:cNvPr id="193" name="Google Shape;193;g20e16186eda_0_18"/>
          <p:cNvSpPr txBox="1"/>
          <p:nvPr/>
        </p:nvSpPr>
        <p:spPr>
          <a:xfrm>
            <a:off x="0" y="1817813"/>
            <a:ext cx="49629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MX" sz="1500" u="none" cap="none" strike="noStrike">
                <a:solidFill>
                  <a:schemeClr val="dk1"/>
                </a:solidFill>
                <a:highlight>
                  <a:schemeClr val="lt1"/>
                </a:highlight>
                <a:latin typeface="Arial"/>
                <a:ea typeface="Arial"/>
                <a:cs typeface="Arial"/>
                <a:sym typeface="Arial"/>
              </a:rPr>
              <a:t>La normalización de la base de datos consiste en aplicar reglas con el fin de cumplir</a:t>
            </a:r>
            <a:endParaRPr b="0" i="0" sz="15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500" u="none" cap="none" strike="noStrike">
                <a:solidFill>
                  <a:schemeClr val="dk1"/>
                </a:solidFill>
                <a:highlight>
                  <a:schemeClr val="lt1"/>
                </a:highlight>
                <a:latin typeface="Arial"/>
                <a:ea typeface="Arial"/>
                <a:cs typeface="Arial"/>
                <a:sym typeface="Arial"/>
              </a:rPr>
              <a:t>tres objetivos:</a:t>
            </a:r>
            <a:endParaRPr b="0" i="0" sz="1500" u="none" cap="none" strike="noStrike">
              <a:solidFill>
                <a:schemeClr val="dk1"/>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500">
                <a:solidFill>
                  <a:schemeClr val="dk1"/>
                </a:solidFill>
                <a:highlight>
                  <a:schemeClr val="lt1"/>
                </a:highlight>
              </a:rPr>
              <a:t>1.Evitar la duplicación de información en la base de datos.</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500">
                <a:solidFill>
                  <a:schemeClr val="dk1"/>
                </a:solidFill>
                <a:highlight>
                  <a:schemeClr val="lt1"/>
                </a:highlight>
              </a:rPr>
              <a:t>2.Prevenir problemas al agregar y actualizar datos en el sistema.</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500">
                <a:solidFill>
                  <a:schemeClr val="dk1"/>
                </a:solidFill>
                <a:highlight>
                  <a:schemeClr val="lt1"/>
                </a:highlight>
              </a:rPr>
              <a:t>3.Asegurar el cumplimiento de las políticas de seguridad, garantizando la integridad de los datos.</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chemeClr val="lt1"/>
              </a:highlight>
              <a:latin typeface="Arial"/>
              <a:ea typeface="Arial"/>
              <a:cs typeface="Arial"/>
              <a:sym typeface="Arial"/>
            </a:endParaRPr>
          </a:p>
        </p:txBody>
      </p:sp>
      <p:pic>
        <p:nvPicPr>
          <p:cNvPr id="194" name="Google Shape;194;g20e16186eda_0_18"/>
          <p:cNvPicPr preferRelativeResize="0"/>
          <p:nvPr/>
        </p:nvPicPr>
        <p:blipFill>
          <a:blip r:embed="rId3">
            <a:alphaModFix/>
          </a:blip>
          <a:stretch>
            <a:fillRect/>
          </a:stretch>
        </p:blipFill>
        <p:spPr>
          <a:xfrm>
            <a:off x="5702850" y="1378975"/>
            <a:ext cx="6060502" cy="2745351"/>
          </a:xfrm>
          <a:prstGeom prst="rect">
            <a:avLst/>
          </a:prstGeom>
          <a:noFill/>
          <a:ln>
            <a:noFill/>
          </a:ln>
        </p:spPr>
      </p:pic>
      <p:sp>
        <p:nvSpPr>
          <p:cNvPr id="195" name="Google Shape;195;g20e16186eda_0_18"/>
          <p:cNvSpPr txBox="1"/>
          <p:nvPr/>
        </p:nvSpPr>
        <p:spPr>
          <a:xfrm>
            <a:off x="6972300" y="4819650"/>
            <a:ext cx="15240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u="sng">
                <a:solidFill>
                  <a:schemeClr val="hlink"/>
                </a:solidFill>
                <a:latin typeface="Calibri"/>
                <a:ea typeface="Calibri"/>
                <a:cs typeface="Calibri"/>
                <a:sym typeface="Calibri"/>
                <a:hlinkClick r:id="rId4"/>
              </a:rPr>
              <a:t>LINK</a:t>
            </a:r>
            <a:endParaRPr sz="2800">
              <a:solidFill>
                <a:schemeClr val="dk1"/>
              </a:solidFill>
              <a:latin typeface="Calibri"/>
              <a:ea typeface="Calibri"/>
              <a:cs typeface="Calibri"/>
              <a:sym typeface="Calibri"/>
            </a:endParaRPr>
          </a:p>
        </p:txBody>
      </p:sp>
      <p:pic>
        <p:nvPicPr>
          <p:cNvPr id="196" name="Google Shape;196;g20e16186eda_0_18"/>
          <p:cNvPicPr preferRelativeResize="0"/>
          <p:nvPr/>
        </p:nvPicPr>
        <p:blipFill>
          <a:blip r:embed="rId5">
            <a:alphaModFix/>
          </a:blip>
          <a:stretch>
            <a:fillRect/>
          </a:stretch>
        </p:blipFill>
        <p:spPr>
          <a:xfrm>
            <a:off x="9022225" y="162150"/>
            <a:ext cx="1199086" cy="1031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